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2">
  <p:sldMasterIdLst>
    <p:sldMasterId id="2147483648" r:id="rId1"/>
    <p:sldMasterId id="2147483720" r:id="rId2"/>
  </p:sldMasterIdLst>
  <p:notesMasterIdLst>
    <p:notesMasterId r:id="rId16"/>
  </p:notesMasterIdLst>
  <p:handoutMasterIdLst>
    <p:handoutMasterId r:id="rId17"/>
  </p:handoutMasterIdLst>
  <p:sldIdLst>
    <p:sldId id="403" r:id="rId3"/>
    <p:sldId id="404" r:id="rId4"/>
    <p:sldId id="41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258" r:id="rId15"/>
  </p:sldIdLst>
  <p:sldSz cx="9144000" cy="6858000" type="screen4x3"/>
  <p:notesSz cx="7010400" cy="92964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E2F01F-F1C4-4094-9FB3-D64F20BCB4AD}">
          <p14:sldIdLst>
            <p14:sldId id="403"/>
            <p14:sldId id="404"/>
            <p14:sldId id="41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92D050"/>
    <a:srgbClr val="D3BCE0"/>
    <a:srgbClr val="33CC33"/>
    <a:srgbClr val="FFCCFF"/>
    <a:srgbClr val="66FF66"/>
    <a:srgbClr val="0000FF"/>
    <a:srgbClr val="F808B3"/>
    <a:srgbClr val="006600"/>
    <a:srgbClr val="008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1356" y="48"/>
      </p:cViewPr>
      <p:guideLst>
        <p:guide orient="horz" pos="431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2124" y="60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55" y="2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06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55" y="8831206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626F746-D688-4E59-8DB6-2D1A77D3D9D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4846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55" y="2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9513" y="696913"/>
            <a:ext cx="4651375" cy="34877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62" y="4415602"/>
            <a:ext cx="5140079" cy="418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206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55" y="8831206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F8479-AE47-4441-B322-B5FEA3006B9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3975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2F8479-AE47-4441-B322-B5FEA3006B96}" type="slidenum">
              <a:rPr lang="en-US" altLang="ja-JP" smtClean="0"/>
              <a:pPr>
                <a:defRPr/>
              </a:pPr>
              <a:t>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755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ja-JP" altLang="en-US" dirty="0"/>
              <a:t>マスタ サブタイトルの書式設定</a:t>
            </a:r>
          </a:p>
        </p:txBody>
      </p:sp>
      <p:sp>
        <p:nvSpPr>
          <p:cNvPr id="15" name="Rectangle 19"/>
          <p:cNvSpPr>
            <a:spLocks noChangeArrowheads="1"/>
          </p:cNvSpPr>
          <p:nvPr userDrawn="1"/>
        </p:nvSpPr>
        <p:spPr bwMode="auto">
          <a:xfrm>
            <a:off x="3078480" y="829733"/>
            <a:ext cx="5551170" cy="260236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 anchorCtr="0"/>
          <a:lstStyle/>
          <a:p>
            <a:pPr>
              <a:defRPr/>
            </a:pPr>
            <a:endParaRPr lang="ja-JP" altLang="en-US" sz="1100" b="1" dirty="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3078480" y="3433614"/>
            <a:ext cx="55260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9245" y="543206"/>
            <a:ext cx="1867437" cy="8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F5FE0-7B0D-452C-A7A2-DBF0F611E049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4190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55998A-3CE2-4860-A25B-8B31B6C4CF0E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6356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361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5530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220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688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82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4120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4830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141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60FE6-92AC-4275-B10F-2ABFD0E0BA1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84545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463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8708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2023/5/19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lang="ja-JP" altLang="en-US" smtClean="0"/>
              <a:pPr/>
              <a:t>‹#›</a:t>
            </a:fld>
            <a:r>
              <a:rPr lang="en-US" altLang="ja-JP" dirty="0"/>
              <a:t>/</a:t>
            </a:r>
            <a:fld id="{98FBDBE0-6888-AA47-AB3E-E74017CE79D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392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EDD6-4DF7-4D9D-954B-9218DFA929E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732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5DDCE-0282-4DB5-B9E2-1A28BD707A1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038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4FBFA-25C8-4A36-9296-B16D0868083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98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6943A-1F14-4E37-8472-84644745EB9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1381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A896B-1098-44C1-A284-9CFD4591AAE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6606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4F3C5-EDF1-415E-A51A-7805472919B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4262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55D1F-11D3-442B-A725-944BF90318E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4475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72766"/>
            <a:ext cx="7772400" cy="77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>
            <a:off x="540000" y="823800"/>
            <a:ext cx="80640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8493942" y="6448552"/>
            <a:ext cx="7352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mtClean="0">
                <a:solidFill>
                  <a:srgbClr val="009B4A"/>
                </a:solidFill>
              </a:rPr>
              <a:pPr>
                <a:defRPr/>
              </a:pPr>
              <a:t>‹#›</a:t>
            </a:fld>
            <a:r>
              <a:rPr lang="en-US" altLang="ja-JP" dirty="0">
                <a:solidFill>
                  <a:srgbClr val="009B4A"/>
                </a:solidFill>
              </a:rPr>
              <a:t>/11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06107" y="167425"/>
            <a:ext cx="1452093" cy="576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>
            <a:extLst>
              <a:ext uri="{FF2B5EF4-FFF2-40B4-BE49-F238E27FC236}">
                <a16:creationId xmlns:a16="http://schemas.microsoft.com/office/drawing/2014/main" id="{3D43B02B-ABD4-4EF4-8BB5-7C55A852DB6F}"/>
              </a:ext>
            </a:extLst>
          </p:cNvPr>
          <p:cNvPicPr preferRelativeResize="0"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793205" y="2750417"/>
            <a:ext cx="3731419" cy="13571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780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8.jpeg"/><Relationship Id="rId7" Type="http://schemas.openxmlformats.org/officeDocument/2006/relationships/image" Target="../media/image3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8.jpe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04517" y="4243666"/>
            <a:ext cx="5384145" cy="420322"/>
          </a:xfrm>
          <a:solidFill>
            <a:srgbClr val="00B050"/>
          </a:solidFill>
        </p:spPr>
        <p:txBody>
          <a:bodyPr anchor="ctr" anchorCtr="0"/>
          <a:lstStyle/>
          <a:p>
            <a:pPr lvl="0" algn="l" defTabSz="914378" eaLnBrk="1" hangingPunct="1">
              <a:defRPr/>
            </a:pPr>
            <a:r>
              <a:rPr lang="en-US" altLang="ja-JP" sz="13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Builder: </a:t>
            </a:r>
            <a:r>
              <a:rPr lang="en-US" altLang="ja-JP" sz="1400" b="1" dirty="0">
                <a:solidFill>
                  <a:srgbClr val="FFFFFF"/>
                </a:solidFill>
              </a:rPr>
              <a:t>NPCV-SHTP-FA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304517" y="4738577"/>
            <a:ext cx="5384145" cy="420322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1300" kern="0" dirty="0"/>
              <a:t>Date: 15</a:t>
            </a:r>
            <a:r>
              <a:rPr lang="en-US" altLang="ja-JP" sz="1300" kern="0" baseline="30000" dirty="0"/>
              <a:t>th</a:t>
            </a:r>
            <a:r>
              <a:rPr lang="en-US" altLang="ja-JP" sz="1300" kern="0" dirty="0"/>
              <a:t>May 2023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30595" y="3581024"/>
            <a:ext cx="5393987" cy="514888"/>
          </a:xfrm>
          <a:prstGeom prst="rect">
            <a:avLst/>
          </a:prstGeom>
        </p:spPr>
        <p:txBody>
          <a:bodyPr anchor="b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 eaLnBrk="1" hangingPunct="1"/>
            <a:endParaRPr lang="en-US" altLang="ja-JP" sz="2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375494F-0BD9-4D63-A21D-39B4A64B5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4517" y="5264223"/>
            <a:ext cx="5384145" cy="420322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1300" kern="0" dirty="0"/>
              <a:t>Updated: 19</a:t>
            </a:r>
            <a:r>
              <a:rPr lang="en-US" altLang="ja-JP" sz="1300" kern="0" baseline="30000" dirty="0"/>
              <a:t>th</a:t>
            </a:r>
            <a:r>
              <a:rPr lang="en-US" altLang="ja-JP" sz="1300" kern="0" dirty="0"/>
              <a:t>May 2023</a:t>
            </a:r>
          </a:p>
        </p:txBody>
      </p:sp>
      <p:sp>
        <p:nvSpPr>
          <p:cNvPr id="11" name="正方形/長方形 2"/>
          <p:cNvSpPr/>
          <p:nvPr/>
        </p:nvSpPr>
        <p:spPr>
          <a:xfrm>
            <a:off x="3135184" y="830583"/>
            <a:ext cx="1797287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ja-JP" sz="1150" b="1" dirty="0" err="1">
                <a:solidFill>
                  <a:srgbClr val="FFFFFF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Nidec</a:t>
            </a:r>
            <a:r>
              <a:rPr lang="en-US" altLang="ja-JP" sz="1150" b="1" dirty="0">
                <a:solidFill>
                  <a:srgbClr val="FFFFFF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Corporation </a:t>
            </a:r>
            <a:r>
              <a:rPr lang="vi-VN" altLang="ja-JP" sz="1150" b="1" dirty="0">
                <a:solidFill>
                  <a:srgbClr val="FFFFFF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LTD</a:t>
            </a:r>
            <a:endParaRPr lang="ja-JP" altLang="en-US" sz="1150" b="1" dirty="0">
              <a:solidFill>
                <a:srgbClr val="FFFFFF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3BB58DD-65AA-43FB-BF4E-7AA0507DCB02}"/>
              </a:ext>
            </a:extLst>
          </p:cNvPr>
          <p:cNvSpPr txBox="1">
            <a:spLocks/>
          </p:cNvSpPr>
          <p:nvPr/>
        </p:nvSpPr>
        <p:spPr>
          <a:xfrm>
            <a:off x="2984322" y="3072032"/>
            <a:ext cx="6024533" cy="153287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0" indent="0" algn="l" eaLnBrk="1" hangingPunct="1">
              <a:buNone/>
            </a:pPr>
            <a:r>
              <a:rPr lang="en-US" sz="2000" dirty="0">
                <a:solidFill>
                  <a:srgbClr val="008F45"/>
                </a:solidFill>
              </a:rPr>
              <a:t>BFB-0025 PCBA TRACEABILITY SMT-ASSEMBLY </a:t>
            </a:r>
            <a:endParaRPr lang="en-US" sz="1400" dirty="0">
              <a:solidFill>
                <a:srgbClr val="008F45"/>
              </a:solidFill>
            </a:endParaRPr>
          </a:p>
          <a:p>
            <a:pPr marL="0" indent="0" algn="l" eaLnBrk="1" hangingPunct="1">
              <a:buNone/>
            </a:pPr>
            <a:endParaRPr lang="en-US" sz="1400" dirty="0">
              <a:solidFill>
                <a:srgbClr val="008F45"/>
              </a:solidFill>
            </a:endParaRPr>
          </a:p>
          <a:p>
            <a:pPr marL="0" indent="0" algn="l" eaLnBrk="1" hangingPunct="1">
              <a:buNone/>
            </a:pPr>
            <a:endParaRPr lang="en-US" altLang="ja-JP" sz="2000" kern="0" dirty="0">
              <a:solidFill>
                <a:srgbClr val="008F45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PCB Box ID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2207452" y="977352"/>
            <a:ext cx="880086" cy="5298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847242" y="940356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Other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176884"/>
              </p:ext>
            </p:extLst>
          </p:nvPr>
        </p:nvGraphicFramePr>
        <p:xfrm>
          <a:off x="158358" y="3513596"/>
          <a:ext cx="8765576" cy="3200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20490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265985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Printer</a:t>
                      </a:r>
                      <a:r>
                        <a:rPr lang="en-US" sz="1500" baseline="0" dirty="0"/>
                        <a:t> label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882414"/>
                  </a:ext>
                </a:extLst>
              </a:tr>
              <a:tr h="1082589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06: Box ID tool and recheck data.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Recheck data from previous stage PQM.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Packing and add lot ID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Create a link between product barcode and shipment barcode </a:t>
                      </a:r>
                      <a:r>
                        <a:rPr lang="en-US" sz="1500" baseline="0" dirty="0">
                          <a:sym typeface="Wingdings" panose="05000000000000000000" pitchFamily="2" charset="2"/>
                        </a:rPr>
                        <a:t> Support to retrieve original data when there is a problem at the customer </a:t>
                      </a:r>
                      <a:r>
                        <a:rPr lang="en-US" sz="1500" baseline="0" dirty="0"/>
                        <a:t>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sp>
        <p:nvSpPr>
          <p:cNvPr id="16" name="Left-Right Arrow 15"/>
          <p:cNvSpPr/>
          <p:nvPr/>
        </p:nvSpPr>
        <p:spPr bwMode="auto">
          <a:xfrm>
            <a:off x="3471652" y="1557324"/>
            <a:ext cx="2245151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40" y="1200458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556435" y="1117535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010664" y="1441145"/>
            <a:ext cx="311002" cy="469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90" y="1465585"/>
            <a:ext cx="846911" cy="6018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1706528" y="2311522"/>
            <a:ext cx="387405" cy="275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559" y="1473909"/>
            <a:ext cx="594636" cy="4879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213350" y="2311522"/>
            <a:ext cx="387405" cy="275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731988" y="2344248"/>
            <a:ext cx="387405" cy="2752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1706528" y="2606723"/>
            <a:ext cx="387405" cy="2752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213350" y="2606723"/>
            <a:ext cx="387405" cy="2752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731988" y="2639449"/>
            <a:ext cx="387405" cy="2752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1706528" y="2921337"/>
            <a:ext cx="387405" cy="275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213350" y="2921337"/>
            <a:ext cx="387405" cy="2752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731988" y="2954063"/>
            <a:ext cx="387405" cy="275289"/>
          </a:xfrm>
          <a:prstGeom prst="rect">
            <a:avLst/>
          </a:prstGeom>
        </p:spPr>
      </p:pic>
      <p:sp>
        <p:nvSpPr>
          <p:cNvPr id="26" name="Equal 25"/>
          <p:cNvSpPr/>
          <p:nvPr/>
        </p:nvSpPr>
        <p:spPr bwMode="auto">
          <a:xfrm>
            <a:off x="3540656" y="2528823"/>
            <a:ext cx="444137" cy="412330"/>
          </a:xfrm>
          <a:prstGeom prst="mathEqual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26" name="Picture 2" descr="How to Use Barcode on Packaging | Premium Custom Box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15" y="2362324"/>
            <a:ext cx="823017" cy="7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85" y="1777734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512" y="2403619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276" y="2717106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511" y="3016152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15" y="2430182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15" y="2692956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15" y="3007570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09" y="2459902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590" y="2692956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57" y="3031214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80932" y="2272049"/>
            <a:ext cx="311002" cy="46988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11129" y="2155050"/>
            <a:ext cx="311002" cy="4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8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Checker pallet/frame at soldering printer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23358"/>
              </p:ext>
            </p:extLst>
          </p:nvPr>
        </p:nvGraphicFramePr>
        <p:xfrm>
          <a:off x="197547" y="2821131"/>
          <a:ext cx="8765576" cy="28808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20490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265985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108258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07: Check pallet/frame status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In Washing machine: Check pallet after cleaning.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In </a:t>
                      </a:r>
                      <a:r>
                        <a:rPr kumimoji="1" lang="en-US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soldering printer station: Check </a:t>
                      </a:r>
                      <a:r>
                        <a:rPr lang="en-US" sz="1500" baseline="0" dirty="0"/>
                        <a:t>Pallet is already cleaned.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Link between products in </a:t>
                      </a:r>
                      <a:r>
                        <a:rPr kumimoji="1" lang="en-US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soldering printer station</a:t>
                      </a:r>
                      <a:r>
                        <a:rPr lang="en-US" sz="1500" baseline="0" dirty="0"/>
                        <a:t>  and pallet No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6609635" y="1095259"/>
            <a:ext cx="880086" cy="52981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53925" y="1623169"/>
            <a:ext cx="311002" cy="469883"/>
          </a:xfrm>
          <a:prstGeom prst="rect">
            <a:avLst/>
          </a:prstGeom>
        </p:spPr>
      </p:pic>
      <p:sp>
        <p:nvSpPr>
          <p:cNvPr id="42" name="Left-Right Arrow 41"/>
          <p:cNvSpPr/>
          <p:nvPr/>
        </p:nvSpPr>
        <p:spPr bwMode="auto">
          <a:xfrm>
            <a:off x="4934405" y="1675231"/>
            <a:ext cx="1688848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  <p:pic>
        <p:nvPicPr>
          <p:cNvPr id="43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147" y="1338335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 bwMode="auto">
          <a:xfrm>
            <a:off x="3850225" y="961693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Order DB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1502297" y="1176530"/>
            <a:ext cx="880086" cy="52981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72576" y="1683090"/>
            <a:ext cx="311002" cy="469883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 bwMode="auto">
          <a:xfrm>
            <a:off x="1831179" y="1711851"/>
            <a:ext cx="569430" cy="428278"/>
          </a:xfrm>
          <a:prstGeom prst="roundRect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Pallet</a:t>
            </a:r>
          </a:p>
        </p:txBody>
      </p:sp>
      <p:sp>
        <p:nvSpPr>
          <p:cNvPr id="90" name="Rounded Rectangle 89"/>
          <p:cNvSpPr/>
          <p:nvPr/>
        </p:nvSpPr>
        <p:spPr bwMode="auto">
          <a:xfrm>
            <a:off x="6634473" y="1612713"/>
            <a:ext cx="569430" cy="428278"/>
          </a:xfrm>
          <a:prstGeom prst="roundRect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Pallet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1136470" y="961693"/>
            <a:ext cx="1705074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Washing Machine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6217670" y="945531"/>
            <a:ext cx="1664016" cy="23223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Soldering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printer </a:t>
            </a:r>
          </a:p>
        </p:txBody>
      </p:sp>
      <p:sp>
        <p:nvSpPr>
          <p:cNvPr id="93" name="Left-Right Arrow 92"/>
          <p:cNvSpPr/>
          <p:nvPr/>
        </p:nvSpPr>
        <p:spPr bwMode="auto">
          <a:xfrm>
            <a:off x="2407567" y="1696266"/>
            <a:ext cx="1575580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</p:spTree>
    <p:extLst>
      <p:ext uri="{BB962C8B-B14F-4D97-AF65-F5344CB8AC3E}">
        <p14:creationId xmlns:p14="http://schemas.microsoft.com/office/powerpoint/2010/main" val="9055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Equipment List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576043"/>
              </p:ext>
            </p:extLst>
          </p:nvPr>
        </p:nvGraphicFramePr>
        <p:xfrm>
          <a:off x="210609" y="916126"/>
          <a:ext cx="8765576" cy="1874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287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757646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2090057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901338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  <a:gridCol w="2901956">
                  <a:extLst>
                    <a:ext uri="{9D8B030D-6E8A-4147-A177-3AD203B41FA5}">
                      <a16:colId xmlns:a16="http://schemas.microsoft.com/office/drawing/2014/main" val="24354125"/>
                    </a:ext>
                  </a:extLst>
                </a:gridCol>
              </a:tblGrid>
              <a:tr h="320490"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Qty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Model/ Code 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409304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Barcode</a:t>
                      </a:r>
                      <a:r>
                        <a:rPr lang="en-US" sz="1400" baseline="0" dirty="0"/>
                        <a:t> reader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kumimoji="1" lang="en-US" sz="1400" kern="1200" dirty="0"/>
                        <a:t>HONEYWELL 1450G ĐỌC 2D</a:t>
                      </a:r>
                      <a:endParaRPr kumimoji="1"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sz="1400" kern="1200" dirty="0"/>
                        <a:t>All</a:t>
                      </a:r>
                      <a:endParaRPr kumimoji="1"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USB</a:t>
                      </a:r>
                      <a:r>
                        <a:rPr lang="en-US" sz="1400" baseline="0" dirty="0"/>
                        <a:t> connected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Tablet/PC</a:t>
                      </a:r>
                      <a:r>
                        <a:rPr lang="en-US" sz="1400" baseline="0" dirty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win 10 tablet is best chosen. And </a:t>
                      </a:r>
                      <a:r>
                        <a:rPr lang="en-US" sz="1400" baseline="0" dirty="0" err="1"/>
                        <a:t>usb</a:t>
                      </a:r>
                      <a:r>
                        <a:rPr lang="en-US" sz="1400" baseline="0" dirty="0"/>
                        <a:t> connected, </a:t>
                      </a:r>
                    </a:p>
                    <a:p>
                      <a:r>
                        <a:rPr lang="en-US" sz="1400" baseline="0" dirty="0" err="1"/>
                        <a:t>WLan</a:t>
                      </a:r>
                      <a:r>
                        <a:rPr lang="en-US" sz="1400" baseline="0" dirty="0"/>
                        <a:t> card connected is stronger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Printer</a:t>
                      </a:r>
                      <a:r>
                        <a:rPr lang="en-US" sz="1400" baseline="0" dirty="0"/>
                        <a:t> 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LK B10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BOX</a:t>
                      </a:r>
                      <a:r>
                        <a:rPr lang="en-US" sz="1400" baseline="0" dirty="0"/>
                        <a:t> 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USB</a:t>
                      </a:r>
                      <a:r>
                        <a:rPr lang="en-US" sz="1400" baseline="0" dirty="0"/>
                        <a:t> connected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154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9" y="3672431"/>
            <a:ext cx="8401050" cy="27527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210609" y="3217816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Planning </a:t>
            </a:r>
          </a:p>
        </p:txBody>
      </p:sp>
    </p:spTree>
    <p:extLst>
      <p:ext uri="{BB962C8B-B14F-4D97-AF65-F5344CB8AC3E}">
        <p14:creationId xmlns:p14="http://schemas.microsoft.com/office/powerpoint/2010/main" val="425979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7410" y="2603501"/>
            <a:ext cx="3565543" cy="165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362"/>
          <p:cNvSpPr/>
          <p:nvPr/>
        </p:nvSpPr>
        <p:spPr bwMode="auto">
          <a:xfrm>
            <a:off x="-1868" y="853706"/>
            <a:ext cx="9112015" cy="55981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z</a:t>
            </a:r>
          </a:p>
        </p:txBody>
      </p:sp>
      <p:sp>
        <p:nvSpPr>
          <p:cNvPr id="1066" name="Rectangle 1065"/>
          <p:cNvSpPr/>
          <p:nvPr/>
        </p:nvSpPr>
        <p:spPr bwMode="auto">
          <a:xfrm>
            <a:off x="603897" y="2726796"/>
            <a:ext cx="7357172" cy="2098996"/>
          </a:xfrm>
          <a:prstGeom prst="rect">
            <a:avLst/>
          </a:prstGeom>
          <a:solidFill>
            <a:schemeClr val="accent3">
              <a:lumMod val="6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356239" y="320380"/>
            <a:ext cx="5943601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Layout Data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773757" y="999946"/>
            <a:ext cx="1040761" cy="52020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SPI machine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772064" y="1035981"/>
            <a:ext cx="1040761" cy="4787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AoI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machine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54007" y="1039995"/>
            <a:ext cx="910915" cy="52020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Lasez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Maker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1051239" y="1196070"/>
            <a:ext cx="957546" cy="236474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773972" y="1068784"/>
            <a:ext cx="1040761" cy="52020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Inspection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773972" y="5937912"/>
            <a:ext cx="1040761" cy="5139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6884013" y="3646570"/>
            <a:ext cx="3816920" cy="278817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109730" y="5937920"/>
            <a:ext cx="1225971" cy="5139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Assy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PCB  into Cover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827825" y="5937918"/>
            <a:ext cx="1040761" cy="5139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Checking BOX ID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809565" y="1154574"/>
            <a:ext cx="1001217" cy="238108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6815539" y="1169809"/>
            <a:ext cx="954307" cy="236719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10800000">
            <a:off x="6327451" y="6128448"/>
            <a:ext cx="1442396" cy="24716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0800000">
            <a:off x="3876030" y="6129013"/>
            <a:ext cx="1183221" cy="27537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85745" y="1697105"/>
            <a:ext cx="879177" cy="489347"/>
            <a:chOff x="240323" y="2082800"/>
            <a:chExt cx="1226528" cy="6223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026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Straight Arrow Connector 48"/>
          <p:cNvCxnSpPr>
            <a:cxnSpLocks/>
            <a:stCxn id="53" idx="0"/>
            <a:endCxn id="1026" idx="2"/>
          </p:cNvCxnSpPr>
          <p:nvPr/>
        </p:nvCxnSpPr>
        <p:spPr>
          <a:xfrm flipH="1" flipV="1">
            <a:off x="246084" y="1998080"/>
            <a:ext cx="262494" cy="427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3540" y="2425526"/>
            <a:ext cx="950076" cy="1239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2D A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933776" y="1620718"/>
            <a:ext cx="879177" cy="489347"/>
            <a:chOff x="240323" y="2082800"/>
            <a:chExt cx="1226528" cy="62230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81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ctangle 58"/>
          <p:cNvSpPr/>
          <p:nvPr/>
        </p:nvSpPr>
        <p:spPr bwMode="auto">
          <a:xfrm>
            <a:off x="928667" y="3074648"/>
            <a:ext cx="515532" cy="377322"/>
          </a:xfrm>
          <a:prstGeom prst="rect">
            <a:avLst/>
          </a:prstGeom>
          <a:solidFill>
            <a:srgbClr val="FFC00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Server Log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5832153" y="1595442"/>
            <a:ext cx="879177" cy="489347"/>
            <a:chOff x="240323" y="2082800"/>
            <a:chExt cx="1226528" cy="622300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0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Curved Connector 82"/>
          <p:cNvCxnSpPr>
            <a:stCxn id="213" idx="0"/>
            <a:endCxn id="1054" idx="0"/>
          </p:cNvCxnSpPr>
          <p:nvPr/>
        </p:nvCxnSpPr>
        <p:spPr>
          <a:xfrm rot="16200000" flipH="1" flipV="1">
            <a:off x="1621229" y="1727724"/>
            <a:ext cx="1623480" cy="1849514"/>
          </a:xfrm>
          <a:prstGeom prst="curvedConnector3">
            <a:avLst>
              <a:gd name="adj1" fmla="val 56726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/>
          <p:cNvCxnSpPr>
            <a:stCxn id="210" idx="2"/>
            <a:endCxn id="1054" idx="0"/>
          </p:cNvCxnSpPr>
          <p:nvPr/>
        </p:nvCxnSpPr>
        <p:spPr>
          <a:xfrm rot="5400000">
            <a:off x="2762327" y="607354"/>
            <a:ext cx="1602752" cy="4110982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95" y="1505837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7663397" y="1686749"/>
            <a:ext cx="879177" cy="489347"/>
            <a:chOff x="240323" y="2082800"/>
            <a:chExt cx="1226528" cy="622300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3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33219" y="1896779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04" y="1478290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57328" y="1869232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37" y="1449799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95861" y="1840741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7" name="Group 236"/>
          <p:cNvGrpSpPr/>
          <p:nvPr/>
        </p:nvGrpSpPr>
        <p:grpSpPr>
          <a:xfrm>
            <a:off x="7773888" y="5380386"/>
            <a:ext cx="879177" cy="473769"/>
            <a:chOff x="240323" y="2082800"/>
            <a:chExt cx="1226528" cy="622300"/>
          </a:xfrm>
        </p:grpSpPr>
        <p:sp>
          <p:nvSpPr>
            <p:cNvPr id="238" name="Rectangle 237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39" name="Oval 238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0" name="Oval 239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1" name="Oval 240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2" name="Oval 241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3" name="Oval 242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4" name="Oval 243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5" name="Oval 244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6" name="Oval 245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7" name="Oval 246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8" name="Oval 247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9" name="Oval 248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0" name="Oval 249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1" name="Oval 250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2" name="Oval 251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3" name="Oval 252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4" name="Oval 253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5" name="Oval 254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6" name="Oval 255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257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8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64" y="5368306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57943" y="5707976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660" y="5469132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1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97385" y="5817653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2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030" y="5455092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3884" y="5757309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TextBox 265"/>
          <p:cNvSpPr txBox="1"/>
          <p:nvPr/>
        </p:nvSpPr>
        <p:spPr>
          <a:xfrm>
            <a:off x="5295512" y="5346190"/>
            <a:ext cx="876697" cy="1372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2D B</a:t>
            </a:r>
          </a:p>
        </p:txBody>
      </p:sp>
      <p:grpSp>
        <p:nvGrpSpPr>
          <p:cNvPr id="1031" name="Group 1030"/>
          <p:cNvGrpSpPr/>
          <p:nvPr/>
        </p:nvGrpSpPr>
        <p:grpSpPr>
          <a:xfrm>
            <a:off x="5710828" y="5485759"/>
            <a:ext cx="438138" cy="419100"/>
            <a:chOff x="1365262" y="3594100"/>
            <a:chExt cx="438138" cy="419100"/>
          </a:xfrm>
        </p:grpSpPr>
        <p:sp>
          <p:nvSpPr>
            <p:cNvPr id="1029" name="Rectangle 1028"/>
            <p:cNvSpPr/>
            <p:nvPr/>
          </p:nvSpPr>
          <p:spPr bwMode="auto">
            <a:xfrm>
              <a:off x="1365262" y="3594100"/>
              <a:ext cx="438138" cy="419100"/>
            </a:xfrm>
            <a:prstGeom prst="rect">
              <a:avLst/>
            </a:prstGeom>
            <a:gradFill flip="none" rotWithShape="1">
              <a:gsLst>
                <a:gs pos="0">
                  <a:srgbClr val="FF9966">
                    <a:tint val="66000"/>
                    <a:satMod val="160000"/>
                  </a:srgbClr>
                </a:gs>
                <a:gs pos="50000">
                  <a:srgbClr val="FF9966">
                    <a:tint val="44500"/>
                    <a:satMod val="160000"/>
                  </a:srgbClr>
                </a:gs>
                <a:gs pos="100000">
                  <a:srgbClr val="FF99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8" name="Oval 287"/>
            <p:cNvSpPr/>
            <p:nvPr/>
          </p:nvSpPr>
          <p:spPr bwMode="auto">
            <a:xfrm>
              <a:off x="1432875" y="3656686"/>
              <a:ext cx="302911" cy="293927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3267603" y="5485759"/>
            <a:ext cx="438138" cy="419100"/>
            <a:chOff x="1365262" y="3594100"/>
            <a:chExt cx="438138" cy="419100"/>
          </a:xfrm>
        </p:grpSpPr>
        <p:sp>
          <p:nvSpPr>
            <p:cNvPr id="292" name="Rectangle 291"/>
            <p:cNvSpPr/>
            <p:nvPr/>
          </p:nvSpPr>
          <p:spPr bwMode="auto">
            <a:xfrm>
              <a:off x="1365262" y="3594100"/>
              <a:ext cx="438138" cy="419100"/>
            </a:xfrm>
            <a:prstGeom prst="rect">
              <a:avLst/>
            </a:prstGeom>
            <a:gradFill flip="none" rotWithShape="1">
              <a:gsLst>
                <a:gs pos="0">
                  <a:srgbClr val="FF9966">
                    <a:tint val="66000"/>
                    <a:satMod val="160000"/>
                  </a:srgbClr>
                </a:gs>
                <a:gs pos="50000">
                  <a:srgbClr val="FF9966">
                    <a:tint val="44500"/>
                    <a:satMod val="160000"/>
                  </a:srgbClr>
                </a:gs>
                <a:gs pos="100000">
                  <a:srgbClr val="FF99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3" name="Oval 292"/>
            <p:cNvSpPr/>
            <p:nvPr/>
          </p:nvSpPr>
          <p:spPr bwMode="auto">
            <a:xfrm>
              <a:off x="1432875" y="3656686"/>
              <a:ext cx="302911" cy="293927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</p:grpSp>
      <p:pic>
        <p:nvPicPr>
          <p:cNvPr id="1036" name="Picture 12" descr="What Is a 2D barcode and How Does It Work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01" y="5688954"/>
            <a:ext cx="230220" cy="2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5" name="Picture 12" descr="What Is a 2D barcode and How Does It Work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37" y="5674639"/>
            <a:ext cx="230220" cy="2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" name="TextBox 297"/>
          <p:cNvSpPr txBox="1"/>
          <p:nvPr/>
        </p:nvSpPr>
        <p:spPr>
          <a:xfrm>
            <a:off x="2845045" y="5360096"/>
            <a:ext cx="876697" cy="1372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2D B</a:t>
            </a:r>
          </a:p>
        </p:txBody>
      </p:sp>
      <p:pic>
        <p:nvPicPr>
          <p:cNvPr id="1054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52" y="3464221"/>
            <a:ext cx="664720" cy="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" name="Right Arrow 326"/>
          <p:cNvSpPr/>
          <p:nvPr/>
        </p:nvSpPr>
        <p:spPr bwMode="auto">
          <a:xfrm>
            <a:off x="2008785" y="3744697"/>
            <a:ext cx="1609629" cy="2769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32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669" y="3519252"/>
            <a:ext cx="664720" cy="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" name="Rectangle 328"/>
          <p:cNvSpPr/>
          <p:nvPr/>
        </p:nvSpPr>
        <p:spPr bwMode="auto">
          <a:xfrm>
            <a:off x="3347554" y="3143329"/>
            <a:ext cx="671751" cy="377322"/>
          </a:xfrm>
          <a:prstGeom prst="rect">
            <a:avLst/>
          </a:prstGeom>
          <a:solidFill>
            <a:srgbClr val="FFC00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postgresql</a:t>
            </a:r>
            <a:endParaRPr lang="en-US" sz="1000" b="1" dirty="0">
              <a:latin typeface="Times New Roman" panose="02020603050405020304" pitchFamily="18" charset="0"/>
              <a:ea typeface="Meiryo UI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0" name="Right Arrow 329"/>
          <p:cNvSpPr/>
          <p:nvPr/>
        </p:nvSpPr>
        <p:spPr bwMode="auto">
          <a:xfrm>
            <a:off x="4362107" y="3773531"/>
            <a:ext cx="1619043" cy="24367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332" name="Rectangle 331"/>
          <p:cNvSpPr/>
          <p:nvPr/>
        </p:nvSpPr>
        <p:spPr bwMode="auto">
          <a:xfrm>
            <a:off x="6143789" y="3154468"/>
            <a:ext cx="671751" cy="377322"/>
          </a:xfrm>
          <a:prstGeom prst="rect">
            <a:avLst/>
          </a:prstGeom>
          <a:solidFill>
            <a:srgbClr val="FFC00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User/UI</a:t>
            </a:r>
          </a:p>
        </p:txBody>
      </p:sp>
      <p:pic>
        <p:nvPicPr>
          <p:cNvPr id="1063" name="Picture 16" descr="User Interface icon. Thin outline style design from design ui and ux icons  collection. Creative User Interface icon for web design, apps, software  Stock Vector Image &amp; Art - Alam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3"/>
          <a:stretch/>
        </p:blipFill>
        <p:spPr bwMode="auto">
          <a:xfrm>
            <a:off x="6084573" y="3516527"/>
            <a:ext cx="1019984" cy="7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7" name="Curved Connector 336"/>
          <p:cNvCxnSpPr>
            <a:stCxn id="1034" idx="0"/>
            <a:endCxn id="328" idx="0"/>
          </p:cNvCxnSpPr>
          <p:nvPr/>
        </p:nvCxnSpPr>
        <p:spPr>
          <a:xfrm rot="16200000" flipH="1" flipV="1">
            <a:off x="4910820" y="1034987"/>
            <a:ext cx="1622473" cy="3346055"/>
          </a:xfrm>
          <a:prstGeom prst="curvedConnector3">
            <a:avLst>
              <a:gd name="adj1" fmla="val 35022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Curved Connector 339"/>
          <p:cNvCxnSpPr>
            <a:stCxn id="262" idx="0"/>
            <a:endCxn id="328" idx="2"/>
          </p:cNvCxnSpPr>
          <p:nvPr/>
        </p:nvCxnSpPr>
        <p:spPr>
          <a:xfrm rot="5400000" flipH="1" flipV="1">
            <a:off x="2761264" y="4167328"/>
            <a:ext cx="1271120" cy="1304409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urved Connector 352"/>
          <p:cNvCxnSpPr>
            <a:stCxn id="114" idx="1"/>
          </p:cNvCxnSpPr>
          <p:nvPr/>
        </p:nvCxnSpPr>
        <p:spPr>
          <a:xfrm rot="10800000" flipV="1">
            <a:off x="4049029" y="1697427"/>
            <a:ext cx="3154466" cy="1821824"/>
          </a:xfrm>
          <a:prstGeom prst="curvedConnector3">
            <a:avLst>
              <a:gd name="adj1" fmla="val 177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urved Connector 353"/>
          <p:cNvCxnSpPr>
            <a:stCxn id="261" idx="0"/>
            <a:endCxn id="328" idx="2"/>
          </p:cNvCxnSpPr>
          <p:nvPr/>
        </p:nvCxnSpPr>
        <p:spPr>
          <a:xfrm rot="16200000" flipV="1">
            <a:off x="3737300" y="4495702"/>
            <a:ext cx="1633681" cy="1010221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Curved Connector 356"/>
          <p:cNvCxnSpPr>
            <a:stCxn id="259" idx="0"/>
            <a:endCxn id="328" idx="2"/>
          </p:cNvCxnSpPr>
          <p:nvPr/>
        </p:nvCxnSpPr>
        <p:spPr>
          <a:xfrm rot="16200000" flipV="1">
            <a:off x="5022417" y="3210584"/>
            <a:ext cx="1524004" cy="3470779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 bwMode="auto">
          <a:xfrm>
            <a:off x="366207" y="5956045"/>
            <a:ext cx="988380" cy="5662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Closed</a:t>
            </a:r>
          </a:p>
        </p:txBody>
      </p:sp>
      <p:sp>
        <p:nvSpPr>
          <p:cNvPr id="164" name="Right Arrow 163"/>
          <p:cNvSpPr/>
          <p:nvPr/>
        </p:nvSpPr>
        <p:spPr bwMode="auto">
          <a:xfrm rot="10800000">
            <a:off x="1377986" y="6117016"/>
            <a:ext cx="1442396" cy="24716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922538" y="1516748"/>
            <a:ext cx="994194" cy="415264"/>
          </a:xfrm>
          <a:prstGeom prst="roundRect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Pallet/</a:t>
            </a:r>
          </a:p>
          <a:p>
            <a:pPr algn="ctr"/>
            <a:r>
              <a:rPr lang="en-US" sz="12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equipment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2005226" y="970674"/>
            <a:ext cx="910915" cy="52020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soldering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printer </a:t>
            </a:r>
          </a:p>
        </p:txBody>
      </p:sp>
      <p:sp>
        <p:nvSpPr>
          <p:cNvPr id="169" name="Right Arrow 168"/>
          <p:cNvSpPr/>
          <p:nvPr/>
        </p:nvSpPr>
        <p:spPr bwMode="auto">
          <a:xfrm>
            <a:off x="2879622" y="1151500"/>
            <a:ext cx="904455" cy="227144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002739" y="1952740"/>
            <a:ext cx="855852" cy="25365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2D C</a:t>
            </a:r>
          </a:p>
        </p:txBody>
      </p:sp>
      <p:cxnSp>
        <p:nvCxnSpPr>
          <p:cNvPr id="173" name="Curved Connector 172"/>
          <p:cNvCxnSpPr>
            <a:cxnSpLocks/>
            <a:stCxn id="172" idx="2"/>
            <a:endCxn id="1054" idx="0"/>
          </p:cNvCxnSpPr>
          <p:nvPr/>
        </p:nvCxnSpPr>
        <p:spPr>
          <a:xfrm rot="5400000">
            <a:off x="1340528" y="2374083"/>
            <a:ext cx="1257823" cy="9224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48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356239" y="320380"/>
            <a:ext cx="5943601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Layout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4E04C-7994-4CA6-BBFF-52211D34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126"/>
            <a:ext cx="9144000" cy="5484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F3421-5283-43C4-96CE-5C9B04FB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" y="5417127"/>
            <a:ext cx="227261" cy="377526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F53553C-C280-40B4-B16B-311E72D7D9D9}"/>
              </a:ext>
            </a:extLst>
          </p:cNvPr>
          <p:cNvSpPr/>
          <p:nvPr/>
        </p:nvSpPr>
        <p:spPr bwMode="auto">
          <a:xfrm>
            <a:off x="871993" y="5432708"/>
            <a:ext cx="831273" cy="304800"/>
          </a:xfrm>
          <a:prstGeom prst="wedgeRectCallout">
            <a:avLst>
              <a:gd name="adj1" fmla="val -94167"/>
              <a:gd name="adj2" fmla="val 17045"/>
            </a:avLst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HOST PC 2PCS</a:t>
            </a:r>
          </a:p>
        </p:txBody>
      </p:sp>
      <p:pic>
        <p:nvPicPr>
          <p:cNvPr id="9" name="Picture 2" descr="DUB-H7 7-Port USB 2.0 Hub | D-Link UK">
            <a:extLst>
              <a:ext uri="{FF2B5EF4-FFF2-40B4-BE49-F238E27FC236}">
                <a16:creationId xmlns:a16="http://schemas.microsoft.com/office/drawing/2014/main" id="{96D41E75-9ABD-4624-BB75-842FE23D4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582" y="1035394"/>
            <a:ext cx="545956" cy="3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2D0C8DA9-33DE-432E-9EE6-935E61288C52}"/>
              </a:ext>
            </a:extLst>
          </p:cNvPr>
          <p:cNvSpPr/>
          <p:nvPr/>
        </p:nvSpPr>
        <p:spPr bwMode="auto">
          <a:xfrm>
            <a:off x="4572000" y="1047064"/>
            <a:ext cx="831273" cy="304800"/>
          </a:xfrm>
          <a:prstGeom prst="wedgeRectCallout">
            <a:avLst>
              <a:gd name="adj1" fmla="val -94167"/>
              <a:gd name="adj2" fmla="val 17045"/>
            </a:avLst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LAN HUB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69DC331-F8E6-47EB-A90B-8B479740E8EE}"/>
              </a:ext>
            </a:extLst>
          </p:cNvPr>
          <p:cNvCxnSpPr>
            <a:cxnSpLocks/>
          </p:cNvCxnSpPr>
          <p:nvPr/>
        </p:nvCxnSpPr>
        <p:spPr>
          <a:xfrm rot="5400000">
            <a:off x="258910" y="1348751"/>
            <a:ext cx="3703841" cy="35091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D103D206-2D1D-42BD-9E03-C87FF86E0976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-61333" y="1490375"/>
            <a:ext cx="4165708" cy="368779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DAEB20E7-3BE2-41AB-923A-330D658E1D76}"/>
              </a:ext>
            </a:extLst>
          </p:cNvPr>
          <p:cNvSpPr/>
          <p:nvPr/>
        </p:nvSpPr>
        <p:spPr bwMode="auto">
          <a:xfrm>
            <a:off x="845127" y="4837497"/>
            <a:ext cx="831273" cy="304800"/>
          </a:xfrm>
          <a:prstGeom prst="wedgeRectCallout">
            <a:avLst>
              <a:gd name="adj1" fmla="val -94167"/>
              <a:gd name="adj2" fmla="val 17045"/>
            </a:avLst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AOI MC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06FE5A9-4E8F-4C8C-81D1-FFAE8B39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196" y="3755445"/>
            <a:ext cx="708040" cy="567173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A5052CF3-DFCC-4A8B-8675-951029362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484" y="3762803"/>
            <a:ext cx="708040" cy="56717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6E2D13E8-53A8-4CD1-AE0A-A7B6D597B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092" y="3855190"/>
            <a:ext cx="708040" cy="567173"/>
          </a:xfrm>
          <a:prstGeom prst="rect">
            <a:avLst/>
          </a:prstGeom>
        </p:spPr>
      </p:pic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48BB4940-AA10-49A2-92B4-127B77DE1F6B}"/>
              </a:ext>
            </a:extLst>
          </p:cNvPr>
          <p:cNvCxnSpPr>
            <a:cxnSpLocks/>
            <a:endCxn id="48" idx="1"/>
          </p:cNvCxnSpPr>
          <p:nvPr/>
        </p:nvCxnSpPr>
        <p:spPr>
          <a:xfrm rot="5400000">
            <a:off x="1868739" y="1916874"/>
            <a:ext cx="2787616" cy="1456701"/>
          </a:xfrm>
          <a:prstGeom prst="bentConnector4">
            <a:avLst>
              <a:gd name="adj1" fmla="val 44913"/>
              <a:gd name="adj2" fmla="val 115693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BEECDE6D-2315-4175-98D3-A6A7B6F804BB}"/>
              </a:ext>
            </a:extLst>
          </p:cNvPr>
          <p:cNvCxnSpPr>
            <a:cxnSpLocks/>
            <a:endCxn id="183" idx="1"/>
          </p:cNvCxnSpPr>
          <p:nvPr/>
        </p:nvCxnSpPr>
        <p:spPr>
          <a:xfrm rot="16200000" flipH="1">
            <a:off x="2832198" y="2560104"/>
            <a:ext cx="2780716" cy="191856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A3B9772B-5AFD-417D-9BFD-21EA2771CA5A}"/>
              </a:ext>
            </a:extLst>
          </p:cNvPr>
          <p:cNvCxnSpPr>
            <a:cxnSpLocks/>
          </p:cNvCxnSpPr>
          <p:nvPr/>
        </p:nvCxnSpPr>
        <p:spPr>
          <a:xfrm>
            <a:off x="4209228" y="1305091"/>
            <a:ext cx="3326459" cy="288609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813AB9E9-B8AA-4C55-BB0E-1C8F89733901}"/>
              </a:ext>
            </a:extLst>
          </p:cNvPr>
          <p:cNvCxnSpPr>
            <a:cxnSpLocks/>
            <a:endCxn id="7" idx="2"/>
          </p:cNvCxnSpPr>
          <p:nvPr/>
        </p:nvCxnSpPr>
        <p:spPr>
          <a:xfrm rot="10800000" flipV="1">
            <a:off x="177623" y="5142297"/>
            <a:ext cx="3267548" cy="652356"/>
          </a:xfrm>
          <a:prstGeom prst="bentConnector4">
            <a:avLst>
              <a:gd name="adj1" fmla="val 48261"/>
              <a:gd name="adj2" fmla="val 135042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D854F2D6-EC77-4600-83E8-5454AE56A3DC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-185152" y="2683923"/>
            <a:ext cx="3360551" cy="207814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>
            <a:extLst>
              <a:ext uri="{FF2B5EF4-FFF2-40B4-BE49-F238E27FC236}">
                <a16:creationId xmlns:a16="http://schemas.microsoft.com/office/drawing/2014/main" id="{51FB15F6-7085-4F39-ABF3-7BEA70A8E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8" y="5403272"/>
            <a:ext cx="227261" cy="3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1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SPI Machine Station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583" b="11355"/>
          <a:stretch/>
        </p:blipFill>
        <p:spPr>
          <a:xfrm>
            <a:off x="1113885" y="1043257"/>
            <a:ext cx="1234270" cy="1647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8472">
            <a:off x="2373338" y="1729092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472224" y="1214845"/>
            <a:ext cx="311002" cy="469883"/>
          </a:xfrm>
          <a:prstGeom prst="rect">
            <a:avLst/>
          </a:prstGeom>
        </p:spPr>
      </p:pic>
      <p:pic>
        <p:nvPicPr>
          <p:cNvPr id="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00" y="1214845"/>
            <a:ext cx="1376577" cy="137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3402677" y="1627991"/>
            <a:ext cx="2290761" cy="597421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Tool 01: Converter application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787948" y="1043257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16" y="2721718"/>
            <a:ext cx="3074020" cy="9906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761" y="2668075"/>
            <a:ext cx="3291133" cy="99067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47570"/>
              </p:ext>
            </p:extLst>
          </p:nvPr>
        </p:nvGraphicFramePr>
        <p:xfrm>
          <a:off x="240616" y="3896018"/>
          <a:ext cx="8524561" cy="2722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7926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2416595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1592806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2416628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580606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Qty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Barcode</a:t>
                      </a:r>
                      <a:r>
                        <a:rPr lang="en-US" sz="1600" baseline="0" dirty="0"/>
                        <a:t> reader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USB</a:t>
                      </a:r>
                      <a:r>
                        <a:rPr lang="en-US" sz="1600" baseline="0" dirty="0"/>
                        <a:t> connect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Tablet/PC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r>
                        <a:rPr lang="en-US" sz="1600" baseline="0" dirty="0"/>
                        <a:t> the case, win 10 tablet is best chosen.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  <a:r>
                        <a:rPr lang="en-US" sz="1600" baseline="0" dirty="0"/>
                        <a:t> 01: </a:t>
                      </a:r>
                      <a:r>
                        <a:rPr lang="en-US" sz="1600" dirty="0"/>
                        <a:t>Converter</a:t>
                      </a:r>
                      <a:r>
                        <a:rPr lang="en-US" sz="1600" baseline="0" dirty="0"/>
                        <a:t> application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Convert csv machine file to</a:t>
                      </a:r>
                      <a:r>
                        <a:rPr lang="en-US" sz="1600" baseline="0" dirty="0"/>
                        <a:t> PQM DB data form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VN</a:t>
                      </a:r>
                      <a:r>
                        <a:rPr lang="en-US" sz="1600" baseline="0" dirty="0"/>
                        <a:t> vendor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 </a:t>
                      </a:r>
                      <a:r>
                        <a:rPr lang="en-US" sz="1600" dirty="0" err="1"/>
                        <a:t>realtime</a:t>
                      </a:r>
                      <a:r>
                        <a:rPr lang="en-US" sz="1600" baseline="0" dirty="0"/>
                        <a:t> data tool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</a:t>
                      </a:r>
                      <a:r>
                        <a:rPr lang="en-US" sz="1600" baseline="0" dirty="0"/>
                        <a:t> data from machine to PC on </a:t>
                      </a:r>
                      <a:r>
                        <a:rPr lang="en-US" sz="1600" baseline="0" dirty="0" err="1"/>
                        <a:t>realtime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China vendor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795230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907295" y="1267148"/>
            <a:ext cx="533988" cy="320267"/>
            <a:chOff x="240323" y="2082800"/>
            <a:chExt cx="1226528" cy="6223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3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779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AoI</a:t>
            </a:r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Machine Station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2373338" y="1729092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72224" y="1214845"/>
            <a:ext cx="311002" cy="469883"/>
          </a:xfrm>
          <a:prstGeom prst="rect">
            <a:avLst/>
          </a:prstGeom>
        </p:spPr>
      </p:pic>
      <p:pic>
        <p:nvPicPr>
          <p:cNvPr id="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00" y="1214845"/>
            <a:ext cx="1376577" cy="137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3402677" y="1627991"/>
            <a:ext cx="2290761" cy="597421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Tool 02: Converter application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787948" y="1043257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16" y="2721718"/>
            <a:ext cx="3074020" cy="9906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761" y="2668075"/>
            <a:ext cx="3291133" cy="99067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361223"/>
              </p:ext>
            </p:extLst>
          </p:nvPr>
        </p:nvGraphicFramePr>
        <p:xfrm>
          <a:off x="240616" y="3896018"/>
          <a:ext cx="8524561" cy="2722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7926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2416595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1592806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2416628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580606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Qty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Barcode</a:t>
                      </a:r>
                      <a:r>
                        <a:rPr lang="en-US" sz="1600" baseline="0" dirty="0"/>
                        <a:t> reader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USB</a:t>
                      </a:r>
                      <a:r>
                        <a:rPr lang="en-US" sz="1600" baseline="0" dirty="0"/>
                        <a:t> connect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Tablet/PC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r>
                        <a:rPr lang="en-US" sz="1600" baseline="0" dirty="0"/>
                        <a:t> the case, win 10 tablet is best chosen.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  <a:r>
                        <a:rPr lang="en-US" sz="1600" baseline="0" dirty="0"/>
                        <a:t> 02: </a:t>
                      </a:r>
                      <a:r>
                        <a:rPr lang="en-US" sz="1600" dirty="0"/>
                        <a:t>Converter</a:t>
                      </a:r>
                      <a:r>
                        <a:rPr lang="en-US" sz="1600" baseline="0" dirty="0"/>
                        <a:t> application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Convert csv machine file to</a:t>
                      </a:r>
                      <a:r>
                        <a:rPr lang="en-US" sz="1600" baseline="0" dirty="0"/>
                        <a:t> PQM DB data form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VN</a:t>
                      </a:r>
                      <a:r>
                        <a:rPr lang="en-US" sz="1600" baseline="0" dirty="0"/>
                        <a:t> vendor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 </a:t>
                      </a:r>
                      <a:r>
                        <a:rPr lang="en-US" sz="1600" dirty="0" err="1"/>
                        <a:t>realtime</a:t>
                      </a:r>
                      <a:r>
                        <a:rPr lang="en-US" sz="1600" baseline="0" dirty="0"/>
                        <a:t> data tool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</a:t>
                      </a:r>
                      <a:r>
                        <a:rPr lang="en-US" sz="1600" baseline="0" dirty="0"/>
                        <a:t> data from machine to PC on </a:t>
                      </a:r>
                      <a:r>
                        <a:rPr lang="en-US" sz="1600" baseline="0" dirty="0" err="1"/>
                        <a:t>realtime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China vendor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79523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800" y="1153390"/>
            <a:ext cx="1187750" cy="12867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907295" y="1267148"/>
            <a:ext cx="533988" cy="320267"/>
            <a:chOff x="240323" y="2082800"/>
            <a:chExt cx="1226528" cy="6223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34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994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Final Inspection Station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4675484" y="1697624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82656" y="1197831"/>
            <a:ext cx="311002" cy="4698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7427847" y="1019074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461404"/>
              </p:ext>
            </p:extLst>
          </p:nvPr>
        </p:nvGraphicFramePr>
        <p:xfrm>
          <a:off x="339117" y="2950350"/>
          <a:ext cx="8524561" cy="36994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7926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2416595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887412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3122022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580606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465303"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Qty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Barcode</a:t>
                      </a:r>
                      <a:r>
                        <a:rPr lang="en-US" sz="1600" baseline="0" dirty="0"/>
                        <a:t> reader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USB</a:t>
                      </a:r>
                      <a:r>
                        <a:rPr lang="en-US" sz="1600" baseline="0" dirty="0"/>
                        <a:t> connect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72663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Tablet/PC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r>
                        <a:rPr lang="en-US" sz="1600" baseline="0" dirty="0"/>
                        <a:t> the case, win 10 tablet is best chosen.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72663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  <a:r>
                        <a:rPr lang="en-US" sz="1600" baseline="0" dirty="0"/>
                        <a:t> 03: UI on client.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Checking data all before station (OK, NG status)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Updating the status of current  station in DB.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Define NG position (sub PCB) on main PCB by color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Creating PCB status layout, used for next station.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VN</a:t>
                      </a:r>
                      <a:r>
                        <a:rPr lang="en-US" sz="1600" baseline="0" dirty="0"/>
                        <a:t> vendor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348" y="1001709"/>
            <a:ext cx="781050" cy="1228725"/>
          </a:xfrm>
          <a:prstGeom prst="rect">
            <a:avLst/>
          </a:prstGeom>
        </p:spPr>
      </p:pic>
      <p:sp>
        <p:nvSpPr>
          <p:cNvPr id="15" name="Left-Right Arrow 14"/>
          <p:cNvSpPr/>
          <p:nvPr/>
        </p:nvSpPr>
        <p:spPr bwMode="auto">
          <a:xfrm>
            <a:off x="2112827" y="1636042"/>
            <a:ext cx="1688848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  <p:sp>
        <p:nvSpPr>
          <p:cNvPr id="16" name="Left-Right Arrow 15"/>
          <p:cNvSpPr/>
          <p:nvPr/>
        </p:nvSpPr>
        <p:spPr bwMode="auto">
          <a:xfrm>
            <a:off x="5667734" y="1636042"/>
            <a:ext cx="1629674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7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2" y="129914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45" y="127917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1031716" y="1021679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Order DB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0753" y="1239773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91" y="1977695"/>
            <a:ext cx="1272644" cy="73034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046764" y="1304781"/>
            <a:ext cx="533988" cy="320267"/>
            <a:chOff x="240323" y="2082800"/>
            <a:chExt cx="1226528" cy="6223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42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221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PCB Cutting Station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3788057" y="1056070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82325" y="1874970"/>
            <a:ext cx="311002" cy="4698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7427847" y="1019074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095204"/>
              </p:ext>
            </p:extLst>
          </p:nvPr>
        </p:nvGraphicFramePr>
        <p:xfrm>
          <a:off x="208607" y="3730274"/>
          <a:ext cx="8765576" cy="2788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424285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352127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306665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143319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04: UI on client.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Checking data all before station (OK, NG status)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Showing NG position (sub PCB) on main PCB layout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Count sub PCB OK product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Double NG check by compare PCB after cutting with Layout after checking barcode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sp>
        <p:nvSpPr>
          <p:cNvPr id="15" name="Left-Right Arrow 14"/>
          <p:cNvSpPr/>
          <p:nvPr/>
        </p:nvSpPr>
        <p:spPr bwMode="auto">
          <a:xfrm>
            <a:off x="2112827" y="1636042"/>
            <a:ext cx="1688848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  <p:sp>
        <p:nvSpPr>
          <p:cNvPr id="16" name="Left-Right Arrow 15"/>
          <p:cNvSpPr/>
          <p:nvPr/>
        </p:nvSpPr>
        <p:spPr bwMode="auto">
          <a:xfrm>
            <a:off x="5667734" y="1636042"/>
            <a:ext cx="1629674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7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2" y="129914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45" y="127917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1031716" y="1021679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Order DB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0753" y="1239773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10310" y="1564474"/>
            <a:ext cx="533988" cy="320267"/>
            <a:chOff x="240323" y="2082800"/>
            <a:chExt cx="1226528" cy="6223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42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3133344" y="2398071"/>
            <a:ext cx="1004561" cy="500830"/>
            <a:chOff x="240323" y="2082800"/>
            <a:chExt cx="1226528" cy="62230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63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5153773" y="2397521"/>
            <a:ext cx="1004561" cy="500830"/>
            <a:chOff x="240323" y="2082800"/>
            <a:chExt cx="1226528" cy="622300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0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7" name="Group 126"/>
          <p:cNvGrpSpPr/>
          <p:nvPr/>
        </p:nvGrpSpPr>
        <p:grpSpPr>
          <a:xfrm>
            <a:off x="3134728" y="3104026"/>
            <a:ext cx="1004561" cy="500830"/>
            <a:chOff x="240323" y="2082800"/>
            <a:chExt cx="1226528" cy="622300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47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" name="Group 147"/>
          <p:cNvGrpSpPr/>
          <p:nvPr/>
        </p:nvGrpSpPr>
        <p:grpSpPr>
          <a:xfrm>
            <a:off x="5153773" y="3107619"/>
            <a:ext cx="1004561" cy="500830"/>
            <a:chOff x="240323" y="2082800"/>
            <a:chExt cx="1226528" cy="622300"/>
          </a:xfrm>
        </p:grpSpPr>
        <p:sp>
          <p:nvSpPr>
            <p:cNvPr id="149" name="Rectangle 148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68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" name="Right Arrow 168"/>
          <p:cNvSpPr/>
          <p:nvPr/>
        </p:nvSpPr>
        <p:spPr bwMode="auto">
          <a:xfrm>
            <a:off x="4164082" y="2464331"/>
            <a:ext cx="951991" cy="35492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0" name="Right Arrow 169"/>
          <p:cNvSpPr/>
          <p:nvPr/>
        </p:nvSpPr>
        <p:spPr bwMode="auto">
          <a:xfrm>
            <a:off x="4174124" y="3170349"/>
            <a:ext cx="951991" cy="35492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194099" y="2154143"/>
            <a:ext cx="839304" cy="249416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Before cutting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222717" y="2148105"/>
            <a:ext cx="839304" cy="249416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After cutting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431" y="1003792"/>
            <a:ext cx="922139" cy="8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6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PCB Cutting Station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3788057" y="1056070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82325" y="1874970"/>
            <a:ext cx="311002" cy="4698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7427847" y="1019074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3478"/>
              </p:ext>
            </p:extLst>
          </p:nvPr>
        </p:nvGraphicFramePr>
        <p:xfrm>
          <a:off x="208607" y="3730274"/>
          <a:ext cx="8765576" cy="2788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424285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352127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306665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143319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04: UI on client.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Checking data all before station (OK, NG status)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Showing NG position (sub PCB) on main PCB layout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Count sub PCB OK product, NG product.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Double NG check by compare PCB after cutting with Layout after checking barcode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sp>
        <p:nvSpPr>
          <p:cNvPr id="15" name="Left-Right Arrow 14"/>
          <p:cNvSpPr/>
          <p:nvPr/>
        </p:nvSpPr>
        <p:spPr bwMode="auto">
          <a:xfrm>
            <a:off x="2112827" y="1636042"/>
            <a:ext cx="1688848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  <p:sp>
        <p:nvSpPr>
          <p:cNvPr id="16" name="Left-Right Arrow 15"/>
          <p:cNvSpPr/>
          <p:nvPr/>
        </p:nvSpPr>
        <p:spPr bwMode="auto">
          <a:xfrm>
            <a:off x="5667734" y="1636042"/>
            <a:ext cx="1629674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7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2" y="129914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45" y="127917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1031716" y="1021679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Order DB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0753" y="1239773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10310" y="1564474"/>
            <a:ext cx="533988" cy="320267"/>
            <a:chOff x="240323" y="2082800"/>
            <a:chExt cx="1226528" cy="6223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42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3133344" y="2398071"/>
            <a:ext cx="1004561" cy="500830"/>
            <a:chOff x="240323" y="2082800"/>
            <a:chExt cx="1226528" cy="62230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63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5153773" y="2397521"/>
            <a:ext cx="1004561" cy="500830"/>
            <a:chOff x="240323" y="2082800"/>
            <a:chExt cx="1226528" cy="622300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0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7" name="Group 126"/>
          <p:cNvGrpSpPr/>
          <p:nvPr/>
        </p:nvGrpSpPr>
        <p:grpSpPr>
          <a:xfrm>
            <a:off x="3134728" y="3104026"/>
            <a:ext cx="1004561" cy="500830"/>
            <a:chOff x="240323" y="2082800"/>
            <a:chExt cx="1226528" cy="622300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47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" name="Group 147"/>
          <p:cNvGrpSpPr/>
          <p:nvPr/>
        </p:nvGrpSpPr>
        <p:grpSpPr>
          <a:xfrm>
            <a:off x="5153773" y="3107619"/>
            <a:ext cx="1004561" cy="500830"/>
            <a:chOff x="240323" y="2082800"/>
            <a:chExt cx="1226528" cy="622300"/>
          </a:xfrm>
        </p:grpSpPr>
        <p:sp>
          <p:nvSpPr>
            <p:cNvPr id="149" name="Rectangle 148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68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" name="Right Arrow 168"/>
          <p:cNvSpPr/>
          <p:nvPr/>
        </p:nvSpPr>
        <p:spPr bwMode="auto">
          <a:xfrm>
            <a:off x="4164082" y="2464331"/>
            <a:ext cx="951991" cy="35492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0" name="Right Arrow 169"/>
          <p:cNvSpPr/>
          <p:nvPr/>
        </p:nvSpPr>
        <p:spPr bwMode="auto">
          <a:xfrm>
            <a:off x="4174124" y="3170349"/>
            <a:ext cx="951991" cy="35492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194099" y="2154143"/>
            <a:ext cx="839304" cy="249416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Before cutting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222717" y="2148105"/>
            <a:ext cx="839304" cy="249416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After cutting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431" y="1003792"/>
            <a:ext cx="922139" cy="8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9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Assy</a:t>
            </a:r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PCB  into Cover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2507402" y="1379942"/>
            <a:ext cx="880086" cy="5298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6121562" y="971605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346035"/>
              </p:ext>
            </p:extLst>
          </p:nvPr>
        </p:nvGraphicFramePr>
        <p:xfrm>
          <a:off x="210609" y="3797657"/>
          <a:ext cx="8765576" cy="204315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20490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265985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108258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05: UI on client.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Create new barcode, it is barcode product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Count OK product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sp>
        <p:nvSpPr>
          <p:cNvPr id="16" name="Left-Right Arrow 15"/>
          <p:cNvSpPr/>
          <p:nvPr/>
        </p:nvSpPr>
        <p:spPr bwMode="auto">
          <a:xfrm>
            <a:off x="3745972" y="1588573"/>
            <a:ext cx="2245151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60" y="1231707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30755" y="1148784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92497" y="1423719"/>
            <a:ext cx="311002" cy="469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738" y="2236530"/>
            <a:ext cx="582111" cy="731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24" y="2245517"/>
            <a:ext cx="1179725" cy="658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8351" y="2182965"/>
            <a:ext cx="1133029" cy="805128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 bwMode="auto">
          <a:xfrm>
            <a:off x="2103833" y="2401196"/>
            <a:ext cx="374946" cy="377189"/>
          </a:xfrm>
          <a:prstGeom prst="mathPlus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3" name="Equal 12"/>
          <p:cNvSpPr/>
          <p:nvPr/>
        </p:nvSpPr>
        <p:spPr bwMode="auto">
          <a:xfrm>
            <a:off x="4096462" y="2404540"/>
            <a:ext cx="444137" cy="412330"/>
          </a:xfrm>
          <a:prstGeom prst="mathEqual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347606" y="2836453"/>
            <a:ext cx="664892" cy="3077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Sub PCB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794074" y="2816870"/>
            <a:ext cx="664892" cy="3077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Cover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002419" y="2812891"/>
            <a:ext cx="664892" cy="3077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Product</a:t>
            </a: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228" y="1568430"/>
            <a:ext cx="582605" cy="325172"/>
          </a:xfrm>
          <a:prstGeom prst="rect">
            <a:avLst/>
          </a:prstGeom>
        </p:spPr>
      </p:pic>
      <p:pic>
        <p:nvPicPr>
          <p:cNvPr id="177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25" y="1809821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74" y="2644618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07" y="2626780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725713"/>
      </p:ext>
    </p:extLst>
  </p:cSld>
  <p:clrMapOvr>
    <a:masterClrMapping/>
  </p:clrMapOvr>
</p:sld>
</file>

<file path=ppt/theme/theme1.xml><?xml version="1.0" encoding="utf-8"?>
<a:theme xmlns:a="http://schemas.openxmlformats.org/drawingml/2006/main" name="新しいプレゼンテーション">
  <a:themeElements>
    <a:clrScheme name="新しいプレゼンテーショ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新しいプレゼンテーショ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rgbClr val="FF9966">
                <a:tint val="66000"/>
                <a:satMod val="160000"/>
              </a:srgbClr>
            </a:gs>
            <a:gs pos="50000">
              <a:srgbClr val="FF9966">
                <a:tint val="44500"/>
                <a:satMod val="160000"/>
              </a:srgbClr>
            </a:gs>
            <a:gs pos="100000">
              <a:srgbClr val="FF9966">
                <a:tint val="23500"/>
                <a:satMod val="160000"/>
              </a:srgbClr>
            </a:gs>
          </a:gsLst>
          <a:lin ang="2700000" scaled="1"/>
          <a:tileRect/>
        </a:gradFill>
        <a:ln w="12700" algn="ctr">
          <a:solidFill>
            <a:srgbClr val="000000"/>
          </a:solidFill>
          <a:miter lim="800000"/>
          <a:headEnd/>
          <a:tailEnd/>
        </a:ln>
      </a:spPr>
      <a:bodyPr lIns="36000" tIns="36000" rIns="36000" bIns="36000" anchor="ctr"/>
      <a:lstStyle>
        <a:defPPr algn="ctr">
          <a:defRPr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eiryo UI" pitchFamily="50" charset="-128"/>
            <a:ea typeface="Meiryo UI" pitchFamily="50" charset="-128"/>
            <a:cs typeface="Meiryo UI" pitchFamily="50" charset="-128"/>
          </a:defRPr>
        </a:defPPr>
      </a:lstStyle>
    </a:spDef>
    <a:txDef>
      <a:spPr>
        <a:noFill/>
        <a:ln w="6350">
          <a:solidFill>
            <a:schemeClr val="tx1"/>
          </a:solidFill>
        </a:ln>
      </a:spPr>
      <a:bodyPr wrap="square" rtlCol="0" anchor="ctr">
        <a:noAutofit/>
      </a:bodyPr>
      <a:lstStyle>
        <a:defPPr>
          <a:defRPr sz="1600" dirty="0" smtClean="0">
            <a:latin typeface="Meiryo UI" pitchFamily="50" charset="-128"/>
            <a:ea typeface="Meiryo UI" pitchFamily="50" charset="-128"/>
            <a:cs typeface="Meiryo UI" pitchFamily="50" charset="-128"/>
          </a:defRPr>
        </a:defPPr>
      </a:lstStyle>
    </a:txDef>
  </a:objectDefaults>
  <a:extraClrSchemeLst>
    <a:extraClrScheme>
      <a:clrScheme name="新しいプレゼンテーショ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27665</TotalTime>
  <Words>859</Words>
  <Application>Microsoft Office PowerPoint</Application>
  <PresentationFormat>On-screen Show (4:3)</PresentationFormat>
  <Paragraphs>292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メイリオ</vt:lpstr>
      <vt:lpstr>Meiryo UI</vt:lpstr>
      <vt:lpstr>ＭＳ Ｐゴシック</vt:lpstr>
      <vt:lpstr>Arial</vt:lpstr>
      <vt:lpstr>Calibri</vt:lpstr>
      <vt:lpstr>Times New Roman</vt:lpstr>
      <vt:lpstr>Wingdings</vt:lpstr>
      <vt:lpstr>新しいプレゼンテーション</vt:lpstr>
      <vt:lpstr>デザインの設定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岡 良子</dc:creator>
  <cp:lastModifiedBy>Tan Tran Thanh 0121000551</cp:lastModifiedBy>
  <cp:revision>2394</cp:revision>
  <cp:lastPrinted>2016-06-16T14:22:49Z</cp:lastPrinted>
  <dcterms:created xsi:type="dcterms:W3CDTF">2007-02-20T01:27:29Z</dcterms:created>
  <dcterms:modified xsi:type="dcterms:W3CDTF">2023-05-19T06:12:36Z</dcterms:modified>
</cp:coreProperties>
</file>